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52d481fa9d2d4add" /><Relationship Type="http://schemas.openxmlformats.org/officeDocument/2006/relationships/extended-properties" Target="/docProps/app.xml" Id="R3f207d29b9684d31" /><Relationship Type="http://schemas.openxmlformats.org/officeDocument/2006/relationships/officeDocument" Target="/ppt/presentation.xml" Id="R62996db3ced8439f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c9e6078cfac3492d"/>
  </p:sldMasterIdLst>
  <p:notesMasterIdLst>
    <p:notesMasterId xmlns:r="http://schemas.openxmlformats.org/officeDocument/2006/relationships" r:id="R7f7246029bf44ce0"/>
  </p:notesMasterIdLst>
  <p:sldIdLst>
    <p:sldId xmlns:r="http://schemas.openxmlformats.org/officeDocument/2006/relationships" id="256" r:id="R319bd59cdf364456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0b6b84b120674ed3" /><Relationship Type="http://schemas.openxmlformats.org/officeDocument/2006/relationships/slideMaster" Target="/ppt/slideMasters/slideMaster1.xml" Id="Rc9e6078cfac3492d" /><Relationship Type="http://schemas.openxmlformats.org/officeDocument/2006/relationships/notesMaster" Target="/ppt/notesMasters/notesMaster1.xml" Id="R7f7246029bf44ce0" /><Relationship Type="http://schemas.openxmlformats.org/officeDocument/2006/relationships/presProps" Target="/ppt/presProps.xml" Id="R9d570d20eead4e54" /><Relationship Type="http://schemas.openxmlformats.org/officeDocument/2006/relationships/viewProps" Target="/ppt/viewProps.xml" Id="R69dab08513d848b8" /><Relationship Type="http://schemas.openxmlformats.org/officeDocument/2006/relationships/tableStyles" Target="/ppt/tableStyles.xml" Id="R7d653abc31ae4d24" /><Relationship Type="http://schemas.openxmlformats.org/officeDocument/2006/relationships/slide" Target="/ppt/slides/slide1.xml" Id="R319bd59cdf364456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4f977ec7a899441d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a348199950ea42cd" /><Relationship Type="http://schemas.openxmlformats.org/officeDocument/2006/relationships/notesMaster" Target="/ppt/notesMasters/notesMaster1.xml" Id="R3a2b21ca5bd44058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0ef2fbbdaf854fe8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3c5aa3204c1a4e14" /><Relationship Type="http://schemas.openxmlformats.org/officeDocument/2006/relationships/slideLayout" Target="/ppt/slideLayouts/slideLayout1.xml" Id="Rf27a0f55900d4dd8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f27a0f55900d4dd8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983a55272d24655" /><Relationship Type="http://schemas.openxmlformats.org/officeDocument/2006/relationships/image" Target="/ppt/media/image.png" Id="Rf7170b9b25ba4a45" /><Relationship Type="http://schemas.openxmlformats.org/officeDocument/2006/relationships/image" Target="/ppt/media/image2.png" Id="R93f7433b738b487c" /><Relationship Type="http://schemas.openxmlformats.org/officeDocument/2006/relationships/notesSlide" Target="/ppt/notesSlides/notesSlide1.xml" Id="Rbc92095fba1349cc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019583E-9F89-4097-A42E-991FC844FE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BFDFF"/>
          </a:solidFill>
          <a:ln xmlns:a="http://schemas.openxmlformats.org/drawingml/2006/main" w="9525">
            <a:solidFill>
              <a:srgbClr val="FBFDFF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2430A51-AE6F-4917-98CA-0ED225584E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10750" y="762000"/>
            <a:ext cx="2476500" cy="4095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E6FF"/>
          </a:solidFill>
          <a:ln xmlns:a="http://schemas.openxmlformats.org/drawingml/2006/main" w="9525">
            <a:solidFill>
              <a:srgbClr val="F2E6FF"/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304C755-4ADA-4E2A-B5CE-D0F4786843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334000"/>
            <a:ext cx="2476500" cy="1809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0F7"/>
          </a:solidFill>
          <a:ln xmlns:a="http://schemas.openxmlformats.org/drawingml/2006/main" w="9525">
            <a:solidFill>
              <a:srgbClr val="FFF0F7"/>
            </a:solidFill>
            <a:prstDash val="solid"/>
          </a:ln>
        </p:spPr>
      </p:sp>
      <p:pic>
        <p:nvPicPr>
          <p:cNvPr id="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7170b9b25ba4a45"/>
          <a:stretch xmlns:a="http://schemas.openxmlformats.org/drawingml/2006/main"/>
        </p:blipFill>
        <p:spPr>
          <a:xfrm xmlns:a="http://schemas.openxmlformats.org/drawingml/2006/main">
            <a:off x="1009650" y="266700"/>
            <a:ext cx="723900" cy="72390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637DE4B-9119-4FA1-BE5F-848B738615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1276350"/>
            <a:ext cx="2095500" cy="3238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9F4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E64BBF5-5CF5-4B64-82DA-7970DF7096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1362075"/>
            <a:ext cx="175260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825" b="1">
                <a:solidFill>
                  <a:srgbClr val="7C2CFF"/>
                </a:solidFill>
                <a:latin typeface="Aptos"/>
                <a:ea typeface="Aptos"/>
                <a:cs typeface="Aptos"/>
              </a:defRPr>
            </a:pPr>
            <a:r>
              <a:rPr sz="825" b="1">
                <a:solidFill>
                  <a:srgbClr val="7C2CFF"/>
                </a:solidFill>
                <a:latin typeface="Aptos"/>
                <a:ea typeface="Aptos"/>
                <a:cs typeface="Aptos"/>
              </a:rPr>
              <a:t>CLIENT EVENT EXPERIENCE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AB3EC7F-4735-4772-972C-688E749A53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1905000"/>
            <a:ext cx="5143500" cy="1295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275" b="1">
                <a:solidFill>
                  <a:srgbClr val="090536"/>
                </a:solidFill>
                <a:latin typeface="Aptos Display"/>
                <a:ea typeface="Aptos Display"/>
                <a:cs typeface="Aptos Display"/>
              </a:defRPr>
            </a:pPr>
            <a:r>
              <a:rPr sz="4275" b="1">
                <a:solidFill>
                  <a:srgbClr val="090536"/>
                </a:solidFill>
                <a:latin typeface="Aptos Display"/>
                <a:ea typeface="Aptos Display"/>
                <a:cs typeface="Aptos Display"/>
              </a:rPr>
              <a:t>Make live events feel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7289147-1752-4F02-BB10-3CDE08166B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3143250"/>
            <a:ext cx="4095750" cy="666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575" b="1">
                <a:solidFill>
                  <a:srgbClr val="EE3FB5"/>
                </a:solidFill>
                <a:latin typeface="Aptos Display"/>
                <a:ea typeface="Aptos Display"/>
                <a:cs typeface="Aptos Display"/>
              </a:defRPr>
            </a:pPr>
            <a:r>
              <a:rPr sz="4575" b="1">
                <a:solidFill>
                  <a:srgbClr val="EE3FB5"/>
                </a:solidFill>
                <a:latin typeface="Aptos Display"/>
                <a:ea typeface="Aptos Display"/>
                <a:cs typeface="Aptos Display"/>
              </a:rPr>
              <a:t>effortless.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9F451174-2792-43D6-9DD7-ADA7D303EA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" y="4038600"/>
            <a:ext cx="49530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4D506B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4D506B"/>
                </a:solidFill>
                <a:latin typeface="Aptos"/>
                <a:ea typeface="Aptos"/>
                <a:cs typeface="Aptos"/>
              </a:rPr>
              <a:t>A polished event layer for partners who want client presentations to feel controlled, branded and beautifully calm.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FCEF248-35BA-4E58-9AEF-089A4CD5B6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81750" y="1028700"/>
            <a:ext cx="4953000" cy="29527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9F4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EEA1D68-C8D1-4497-BBB4-943E1CDFB9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0" y="1295400"/>
            <a:ext cx="180975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90536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090536"/>
                </a:solidFill>
                <a:latin typeface="Aptos"/>
                <a:ea typeface="Aptos"/>
                <a:cs typeface="Aptos"/>
              </a:rPr>
              <a:t>Event room layer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D727F04-F209-4907-943A-6AA7D9A528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1295400"/>
            <a:ext cx="16192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10C8E8"/>
                </a:solidFill>
                <a:latin typeface="Aptos"/>
                <a:ea typeface="Aptos"/>
                <a:cs typeface="Aptos"/>
              </a:defRPr>
            </a:pPr>
            <a:r>
              <a:rPr sz="900" b="1">
                <a:solidFill>
                  <a:srgbClr val="10C8E8"/>
                </a:solidFill>
                <a:latin typeface="Aptos"/>
                <a:ea typeface="Aptos"/>
                <a:cs typeface="Aptos"/>
              </a:rPr>
              <a:t>Ready when it matters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767DC85-46B1-49F7-8D61-283335CB32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1676400"/>
            <a:ext cx="4305300" cy="1657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9FBFF"/>
          </a:solidFill>
          <a:ln xmlns:a="http://schemas.openxmlformats.org/drawingml/2006/main" w="9525">
            <a:solidFill>
              <a:srgbClr val="E5E9F4"/>
            </a:solidFill>
            <a:prstDash val="solid"/>
          </a:ln>
        </p:spPr>
      </p:sp>
      <p:pic>
        <p:nvPicPr>
          <p:cNvPr id="1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3f7433b738b487c"/>
          <a:stretch xmlns:a="http://schemas.openxmlformats.org/drawingml/2006/main"/>
        </p:blipFill>
        <p:spPr>
          <a:xfrm xmlns:a="http://schemas.openxmlformats.org/drawingml/2006/main">
            <a:off x="8420100" y="2076450"/>
            <a:ext cx="876300" cy="876300"/>
          </a:xfrm>
          <a:prstGeom xmlns:a="http://schemas.openxmlformats.org/drawingml/2006/main" prst="rect">
            <a:avLst/>
          </a:prstGeom>
        </p:spPr>
      </p:pic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F3E153E1-038E-4E36-9889-634FC13DB9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3505200"/>
            <a:ext cx="13716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9F4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D9766216-A647-4821-B786-CCF4C92C5C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3629025"/>
            <a:ext cx="11049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90536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090536"/>
                </a:solidFill>
                <a:latin typeface="Aptos"/>
                <a:ea typeface="Aptos"/>
                <a:cs typeface="Aptos"/>
              </a:rPr>
              <a:t>Controlled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9FFD991-C2C3-43C0-82B6-16B840D26D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3848100"/>
            <a:ext cx="11049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75" b="1">
                <a:solidFill>
                  <a:srgbClr val="73758E"/>
                </a:solidFill>
                <a:latin typeface="Aptos"/>
                <a:ea typeface="Aptos"/>
                <a:cs typeface="Aptos"/>
              </a:defRPr>
            </a:pPr>
            <a:r>
              <a:rPr sz="675" b="1">
                <a:solidFill>
                  <a:srgbClr val="73758E"/>
                </a:solidFill>
                <a:latin typeface="Aptos"/>
                <a:ea typeface="Aptos"/>
                <a:cs typeface="Aptos"/>
              </a:rPr>
              <a:t>Operator-led delivery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82B3ADF-2DC8-41BE-BEFA-F740339C59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72450" y="3505200"/>
            <a:ext cx="13716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9F4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D6257E8-FF8A-4DC5-BDD8-AD4B2AC4EF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3629025"/>
            <a:ext cx="11049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90536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090536"/>
                </a:solidFill>
                <a:latin typeface="Aptos"/>
                <a:ea typeface="Aptos"/>
                <a:cs typeface="Aptos"/>
              </a:rPr>
              <a:t>Branded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C6543B2C-F8DA-45C4-B685-9BF5D65240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05800" y="3848100"/>
            <a:ext cx="11049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75" b="1">
                <a:solidFill>
                  <a:srgbClr val="73758E"/>
                </a:solidFill>
                <a:latin typeface="Aptos"/>
                <a:ea typeface="Aptos"/>
                <a:cs typeface="Aptos"/>
              </a:defRPr>
            </a:pPr>
            <a:r>
              <a:rPr sz="675" b="1">
                <a:solidFill>
                  <a:srgbClr val="73758E"/>
                </a:solidFill>
                <a:latin typeface="Aptos"/>
                <a:ea typeface="Aptos"/>
                <a:cs typeface="Aptos"/>
              </a:rPr>
              <a:t>Client-ready surfaces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60267D8-60B3-4DAE-B2D8-664482E019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639300" y="3505200"/>
            <a:ext cx="1371600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9F4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2450E47C-B0EE-4653-A15F-CBC2451C3A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72650" y="3629025"/>
            <a:ext cx="1104900" cy="171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090536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090536"/>
                </a:solidFill>
                <a:latin typeface="Aptos"/>
                <a:ea typeface="Aptos"/>
                <a:cs typeface="Aptos"/>
              </a:rPr>
              <a:t>Secure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9C7F8370-42F5-468A-9BA3-014E47522C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72650" y="3848100"/>
            <a:ext cx="11049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675" b="1">
                <a:solidFill>
                  <a:srgbClr val="73758E"/>
                </a:solidFill>
                <a:latin typeface="Aptos"/>
                <a:ea typeface="Aptos"/>
                <a:cs typeface="Aptos"/>
              </a:defRPr>
            </a:pPr>
            <a:r>
              <a:rPr sz="675" b="1">
                <a:solidFill>
                  <a:srgbClr val="73758E"/>
                </a:solidFill>
                <a:latin typeface="Aptos"/>
                <a:ea typeface="Aptos"/>
                <a:cs typeface="Aptos"/>
              </a:rPr>
              <a:t>Role-aware access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4437428B-05B8-468A-B0A2-949274E912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953000"/>
            <a:ext cx="24574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9F4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153A8240-690A-4157-9705-CE8534329F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4953000"/>
            <a:ext cx="571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5B57"/>
          </a:solidFill>
          <a:ln xmlns:a="http://schemas.openxmlformats.org/drawingml/2006/main" w="9525">
            <a:solidFill>
              <a:srgbClr val="FF5B57"/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EECD443C-6BB0-4FF5-8039-87B9A369ED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5124450"/>
            <a:ext cx="20764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090536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090536"/>
                </a:solidFill>
                <a:latin typeface="Aptos"/>
                <a:ea typeface="Aptos"/>
                <a:cs typeface="Aptos"/>
              </a:rPr>
              <a:t>Elevates the room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2A08590B-5127-4970-A4A2-751ACFECF8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5448300"/>
            <a:ext cx="20764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4D506B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4D506B"/>
                </a:solidFill>
                <a:latin typeface="Aptos"/>
                <a:ea typeface="Aptos"/>
                <a:cs typeface="Aptos"/>
              </a:rPr>
              <a:t>A cleaner destination for client briefings, presentations and live event moments.</a:t>
            </a:r>
          </a:p>
        </p:txBody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5201A54D-755F-4407-A5B4-1463005C86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4953000"/>
            <a:ext cx="24574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9F4"/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8FC12B48-A5E9-48FC-8C5C-FC541486E9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4953000"/>
            <a:ext cx="571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C2CFF"/>
          </a:solidFill>
          <a:ln xmlns:a="http://schemas.openxmlformats.org/drawingml/2006/main" w="9525">
            <a:solidFill>
              <a:srgbClr val="7C2CFF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6700D261-B7B8-4F0E-BE32-6FC1B75F8E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124450"/>
            <a:ext cx="20764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090536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090536"/>
                </a:solidFill>
                <a:latin typeface="Aptos"/>
                <a:ea typeface="Aptos"/>
                <a:cs typeface="Aptos"/>
              </a:rPr>
              <a:t>Simplifies control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EC8A6298-CC32-4F0A-BA64-7CC56EE0CC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448300"/>
            <a:ext cx="20764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4D506B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4D506B"/>
                </a:solidFill>
                <a:latin typeface="Aptos"/>
                <a:ea typeface="Aptos"/>
                <a:cs typeface="Aptos"/>
              </a:rPr>
              <a:t>Focused operational views keep delivery calm without exposing every switch.</a:t>
            </a:r>
          </a:p>
        </p:txBody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072469AC-46DF-497D-8ECE-810402F239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0" y="4953000"/>
            <a:ext cx="24574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E5E9F4"/>
            </a:solidFill>
            <a:prstDash val="solid"/>
          </a:ln>
        </p:spPr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7B624A63-31C8-4003-B742-F716C91635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0" y="4953000"/>
            <a:ext cx="571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C8E8"/>
          </a:solidFill>
          <a:ln xmlns:a="http://schemas.openxmlformats.org/drawingml/2006/main" w="9525">
            <a:solidFill>
              <a:srgbClr val="10C8E8"/>
            </a:solidFill>
            <a:prstDash val="solid"/>
          </a:ln>
        </p:spPr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0D132B5F-F19F-4651-B5D0-F194D9E2F2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5124450"/>
            <a:ext cx="20764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090536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090536"/>
                </a:solidFill>
                <a:latin typeface="Aptos"/>
                <a:ea typeface="Aptos"/>
                <a:cs typeface="Aptos"/>
              </a:rPr>
              <a:t>Protects access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B417C807-3E4B-4E73-BCF0-9A14F2771A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5448300"/>
            <a:ext cx="20764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4D506B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4D506B"/>
                </a:solidFill>
                <a:latin typeface="Aptos"/>
                <a:ea typeface="Aptos"/>
                <a:cs typeface="Aptos"/>
              </a:rPr>
              <a:t>Private links, roles and audit-aware flows support high-stakes rooms.</a:t>
            </a:r>
          </a:p>
        </p:txBody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88AD2AA8-BAFE-4AD0-A96D-AE56B37993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629650" y="4953000"/>
            <a:ext cx="2724150" cy="990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90536"/>
          </a:solidFill>
          <a:ln xmlns:a="http://schemas.openxmlformats.org/drawingml/2006/main" w="9525">
            <a:solidFill>
              <a:srgbClr val="090536"/>
            </a:solidFill>
            <a:prstDash val="solid"/>
          </a:ln>
        </p:spPr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A25C42BC-33B0-45B6-A4DF-857846A6A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5143500"/>
            <a:ext cx="1428750" cy="1524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825" b="1">
                <a:solidFill>
                  <a:srgbClr val="10C8E8"/>
                </a:solidFill>
                <a:latin typeface="Aptos"/>
                <a:ea typeface="Aptos"/>
                <a:cs typeface="Aptos"/>
              </a:defRPr>
            </a:pPr>
            <a:r>
              <a:rPr sz="825" b="1">
                <a:solidFill>
                  <a:srgbClr val="10C8E8"/>
                </a:solidFill>
                <a:latin typeface="Aptos"/>
                <a:ea typeface="Aptos"/>
                <a:cs typeface="Aptos"/>
              </a:rPr>
              <a:t>Under the surface</a:t>
            </a:r>
          </a:p>
        </p:txBody>
      </p:sp>
      <p:sp>
        <p:nvSpPr>
          <p:cNvPr id="38" name="">
            <a:extLst xmlns:a="http://schemas.openxmlformats.org/drawingml/2006/main">
              <a:ext uri="{FF2B5EF4-FFF2-40B4-BE49-F238E27FC236}">
                <a16:creationId xmlns:a16="http://schemas.microsoft.com/office/drawing/2014/main" id="{29992A75-B7F9-4CDC-974D-3C3653272F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839200" y="5391150"/>
            <a:ext cx="2190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0">
                <a:solidFill>
                  <a:srgbClr val="E5E5FF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E5E5FF"/>
                </a:solidFill>
                <a:latin typeface="Aptos"/>
                <a:ea typeface="Aptos"/>
                <a:cs typeface="Aptos"/>
              </a:rPr>
              <a:t>AWS-backed runtime, Cloudflare edge, encrypted transport, role-aware access, audit trail.</a:t>
            </a:r>
          </a:p>
        </p:txBody>
      </p:sp>
      <p:sp>
        <p:nvSpPr>
          <p:cNvPr id="39" name="">
            <a:extLst xmlns:a="http://schemas.openxmlformats.org/drawingml/2006/main">
              <a:ext uri="{FF2B5EF4-FFF2-40B4-BE49-F238E27FC236}">
                <a16:creationId xmlns:a16="http://schemas.microsoft.com/office/drawing/2014/main" id="{61520A46-2619-4ECA-85FE-C4778D9C0F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" y="6343650"/>
            <a:ext cx="2476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750" b="0">
                <a:solidFill>
                  <a:srgbClr val="73758E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73758E"/>
                </a:solidFill>
                <a:latin typeface="Aptos"/>
                <a:ea typeface="Aptos"/>
                <a:cs typeface="Aptos"/>
              </a:rPr>
              <a:t>Viewering partner concept A</a:t>
            </a:r>
          </a:p>
        </p:txBody>
      </p:sp>
    </p:spTree>
    <p:extLst>
      <p:ext uri="{BB962C8B-B14F-4D97-AF65-F5344CB8AC3E}">
        <p14:creationId xmlns:p14="http://schemas.microsoft.com/office/powerpoint/2010/main" val="853810161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2026-06-13T02:33:07.9040000Z</dcterms:created>
  <dcterms:modified xsi:type="dcterms:W3CDTF">2026-06-13T02:33:07.9040000Z</dcterms:modified>
</coreProperties>
</file>